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874" r:id="rId2"/>
  </p:sldMasterIdLst>
  <p:notesMasterIdLst>
    <p:notesMasterId r:id="rId19"/>
  </p:notesMasterIdLst>
  <p:sldIdLst>
    <p:sldId id="295" r:id="rId3"/>
    <p:sldId id="256" r:id="rId4"/>
    <p:sldId id="296" r:id="rId5"/>
    <p:sldId id="269" r:id="rId6"/>
    <p:sldId id="271" r:id="rId7"/>
    <p:sldId id="280" r:id="rId8"/>
    <p:sldId id="266" r:id="rId9"/>
    <p:sldId id="274" r:id="rId10"/>
    <p:sldId id="283" r:id="rId11"/>
    <p:sldId id="290" r:id="rId12"/>
    <p:sldId id="291" r:id="rId13"/>
    <p:sldId id="292" r:id="rId14"/>
    <p:sldId id="293" r:id="rId15"/>
    <p:sldId id="294" r:id="rId16"/>
    <p:sldId id="297"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1226" autoAdjust="0"/>
  </p:normalViewPr>
  <p:slideViewPr>
    <p:cSldViewPr snapToGrid="0" snapToObjects="1">
      <p:cViewPr varScale="1">
        <p:scale>
          <a:sx n="68" d="100"/>
          <a:sy n="68" d="100"/>
        </p:scale>
        <p:origin x="8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0A82-A84D-4FCD-873B-DAEE15E0EB22}"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97E6C-2A15-4F1D-AA95-17EE1F74DF23}" type="slidenum">
              <a:rPr lang="en-US" smtClean="0"/>
              <a:t>‹#›</a:t>
            </a:fld>
            <a:endParaRPr lang="en-US"/>
          </a:p>
        </p:txBody>
      </p:sp>
    </p:spTree>
    <p:extLst>
      <p:ext uri="{BB962C8B-B14F-4D97-AF65-F5344CB8AC3E}">
        <p14:creationId xmlns:p14="http://schemas.microsoft.com/office/powerpoint/2010/main" val="123539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97E6C-2A15-4F1D-AA95-17EE1F74DF23}" type="slidenum">
              <a:rPr lang="en-US" smtClean="0"/>
              <a:t>10</a:t>
            </a:fld>
            <a:endParaRPr lang="en-US"/>
          </a:p>
        </p:txBody>
      </p:sp>
    </p:spTree>
    <p:extLst>
      <p:ext uri="{BB962C8B-B14F-4D97-AF65-F5344CB8AC3E}">
        <p14:creationId xmlns:p14="http://schemas.microsoft.com/office/powerpoint/2010/main" val="368302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6E57EB3-02A1-9E46-BE2D-4DF3469990D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5320FC-6D8C-E441-8DE3-1D9C4EE8632E}"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5320FC-6D8C-E441-8DE3-1D9C4EE8632E}"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320FC-6D8C-E441-8DE3-1D9C4EE8632E}"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320FC-6D8C-E441-8DE3-1D9C4EE8632E}"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320FC-6D8C-E441-8DE3-1D9C4EE8632E}" type="datetimeFigureOut">
              <a:rPr lang="en-US" smtClean="0"/>
              <a:t>12/4/2017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12889722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20FC-6D8C-E441-8DE3-1D9C4EE8632E}" type="datetimeFigureOut">
              <a:rPr lang="en-US" smtClean="0"/>
              <a:t>12/4/2017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287269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IFiLomloQ5yXUGN6_qIEjBbw753DcRT9/view?usp=sharing"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8806" y="575225"/>
            <a:ext cx="10381957" cy="4893647"/>
          </a:xfrm>
          <a:prstGeom prst="rect">
            <a:avLst/>
          </a:prstGeom>
        </p:spPr>
        <p:txBody>
          <a:bodyPr wrap="square">
            <a:spAutoFit/>
          </a:bodyPr>
          <a:lstStyle/>
          <a:p>
            <a:pPr>
              <a:spcAft>
                <a:spcPts val="0"/>
              </a:spcAft>
            </a:pPr>
            <a:r>
              <a:rPr lang="en-US" altLang="zh-CN" sz="2400" kern="100" dirty="0">
                <a:solidFill>
                  <a:srgbClr val="000000"/>
                </a:solidFill>
                <a:ea typeface="宋体" panose="02010600030101010101" pitchFamily="2" charset="-122"/>
                <a:cs typeface="Times New Roman" panose="02020603050405020304" pitchFamily="18" charset="0"/>
              </a:rPr>
              <a:t>Presentation link:  </a:t>
            </a: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https://youtu.be/8EKbqUgX7Dg</a:t>
            </a:r>
            <a:r>
              <a:rPr lang="zh-CN" altLang="zh-CN" sz="2400" kern="100" dirty="0">
                <a:ea typeface="宋体" panose="02010600030101010101" pitchFamily="2" charset="-122"/>
                <a:cs typeface="Times New Roman" panose="02020603050405020304" pitchFamily="18" charset="0"/>
              </a:rPr>
              <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Presentated by </a:t>
            </a:r>
            <a:r>
              <a:rPr lang="en-US" altLang="zh-CN" sz="2400" kern="100" dirty="0" smtClean="0">
                <a:ea typeface="宋体" panose="02010600030101010101" pitchFamily="2" charset="-122"/>
                <a:cs typeface="Times New Roman" panose="02020603050405020304" pitchFamily="18" charset="0"/>
              </a:rPr>
              <a:t>Dong Li, </a:t>
            </a:r>
            <a:r>
              <a:rPr lang="en-US" altLang="zh-CN" sz="2400" kern="100" dirty="0" err="1" smtClean="0">
                <a:ea typeface="宋体" panose="02010600030101010101" pitchFamily="2" charset="-122"/>
                <a:cs typeface="Times New Roman" panose="02020603050405020304" pitchFamily="18" charset="0"/>
              </a:rPr>
              <a:t>Xiaoming</a:t>
            </a:r>
            <a:r>
              <a:rPr lang="en-US" altLang="zh-CN" sz="2400" kern="100" dirty="0" smtClean="0">
                <a:ea typeface="宋体" panose="02010600030101010101" pitchFamily="2" charset="-122"/>
                <a:cs typeface="Times New Roman" panose="02020603050405020304" pitchFamily="18" charset="0"/>
              </a:rPr>
              <a:t> Su and Lei Fang</a:t>
            </a:r>
            <a:r>
              <a:rPr lang="zh-CN" altLang="zh-CN" sz="2400" kern="100" dirty="0">
                <a:ea typeface="宋体" panose="02010600030101010101" pitchFamily="2" charset="-122"/>
                <a:cs typeface="Times New Roman" panose="02020603050405020304" pitchFamily="18" charset="0"/>
              </a:rPr>
              <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Team name: iHealth</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TA : Taylor Startin - tstartin3</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Team member:    Lei Fang,         lfang40,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lfang40@gatech.edu</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Dong Li,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dli355,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dli355@gatech.edu</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Xue Liang,       xliang70,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xliang70@gatech.edu</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Lu Wang,         lwang496,    lwang496@gatech.edu</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Xiaoming Su,   xsu39,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xsu39@gatech.edu</a:t>
            </a:r>
            <a:br>
              <a:rPr lang="zh-CN" altLang="zh-CN" sz="2400" kern="100" dirty="0">
                <a:ea typeface="宋体" panose="02010600030101010101" pitchFamily="2" charset="-122"/>
                <a:cs typeface="Times New Roman" panose="02020603050405020304" pitchFamily="18" charset="0"/>
              </a:rPr>
            </a:b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Bo Lin,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blin76,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cs typeface="Times New Roman" panose="02020603050405020304" pitchFamily="18" charset="0"/>
              </a:rPr>
              <a:t> </a:t>
            </a:r>
            <a:r>
              <a:rPr lang="zh-CN" altLang="zh-CN" sz="2400" kern="100" dirty="0">
                <a:ea typeface="宋体" panose="02010600030101010101" pitchFamily="2" charset="-122"/>
                <a:cs typeface="Times New Roman" panose="02020603050405020304" pitchFamily="18" charset="0"/>
              </a:rPr>
              <a:t> blin76@gatech.edu</a:t>
            </a:r>
            <a:endParaRPr lang="zh-CN" altLang="zh-CN" sz="2400" kern="100" dirty="0">
              <a:effectLst/>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644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0747" y="404647"/>
            <a:ext cx="10389872"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eaLnBrk="0" fontAlgn="base" hangingPunct="0">
              <a:spcBef>
                <a:spcPct val="0"/>
              </a:spcBef>
              <a:spcAft>
                <a:spcPct val="0"/>
              </a:spcAft>
            </a:pPr>
            <a:r>
              <a:rPr kumimoji="0" lang="en-US" altLang="en-US" sz="3600" b="0" i="0" u="none" strike="noStrike" cap="none" normalizeH="0" dirty="0">
                <a:ln>
                  <a:noFill/>
                </a:ln>
                <a:solidFill>
                  <a:srgbClr val="212121"/>
                </a:solidFill>
                <a:effectLst/>
                <a:ea typeface="inherit"/>
              </a:rPr>
              <a:t>Basic Project Requirements </a:t>
            </a:r>
            <a:r>
              <a:rPr lang="en-US" altLang="en-US" sz="3600" dirty="0">
                <a:solidFill>
                  <a:srgbClr val="212121"/>
                </a:solidFill>
                <a:ea typeface="inherit"/>
              </a:rPr>
              <a:t>Summary: Functionality</a:t>
            </a:r>
            <a:endParaRPr kumimoji="0" lang="en-US" altLang="en-US" sz="3600" b="0" i="0" u="none" strike="noStrike" cap="none" normalizeH="0" baseline="0" dirty="0">
              <a:ln>
                <a:noFill/>
              </a:ln>
              <a:solidFill>
                <a:schemeClr val="tx1"/>
              </a:solidFill>
              <a:effectLst/>
            </a:endParaRPr>
          </a:p>
        </p:txBody>
      </p:sp>
      <p:sp>
        <p:nvSpPr>
          <p:cNvPr id="3" name="Rectangle 2"/>
          <p:cNvSpPr/>
          <p:nvPr/>
        </p:nvSpPr>
        <p:spPr>
          <a:xfrm>
            <a:off x="458820" y="1221993"/>
            <a:ext cx="11497205" cy="4824846"/>
          </a:xfrm>
          <a:prstGeom prst="rect">
            <a:avLst/>
          </a:prstGeom>
        </p:spPr>
        <p:txBody>
          <a:bodyPr wrap="square">
            <a:spAutoFit/>
          </a:bodyPr>
          <a:lstStyle/>
          <a:p>
            <a:pPr marL="342900" lvl="0" indent="-342900" algn="just">
              <a:lnSpc>
                <a:spcPct val="150000"/>
              </a:lnSpc>
              <a:buFont typeface="Arial" panose="020B0604020202020204" pitchFamily="34" charset="0"/>
              <a:buChar char="•"/>
            </a:pPr>
            <a:r>
              <a:rPr lang="en-US" sz="2000" b="1" dirty="0"/>
              <a:t>Functionality – How well did the final app work and did it fulfill the design proposed by the team? Does it fully meet user requirements?</a:t>
            </a:r>
            <a:endParaRPr lang="en-US" sz="2000" dirty="0"/>
          </a:p>
          <a:p>
            <a:pPr algn="just">
              <a:lnSpc>
                <a:spcPct val="150000"/>
              </a:lnSpc>
            </a:pPr>
            <a:r>
              <a:rPr lang="en-US" sz="2000" dirty="0"/>
              <a:t>Based on CS6440 (Introduction to Health Informatics) external/TA mentor projects request, the final apps have the following functions</a:t>
            </a:r>
          </a:p>
          <a:p>
            <a:pPr algn="just">
              <a:lnSpc>
                <a:spcPct val="150000"/>
              </a:lnSpc>
            </a:pPr>
            <a:r>
              <a:rPr lang="en-US" sz="2000" dirty="0"/>
              <a:t> 1) Map birth certificate data elements to FHIR specification for subsets of birth data, e.g. newborn info, newborn medical records; </a:t>
            </a:r>
          </a:p>
          <a:p>
            <a:pPr algn="just">
              <a:lnSpc>
                <a:spcPct val="150000"/>
              </a:lnSpc>
            </a:pPr>
            <a:r>
              <a:rPr lang="en-US" sz="2000" dirty="0"/>
              <a:t>2) Create a FHIR interface to report part of birth certificate (the full birth registration form is too large for this project, partial dataset is selected for this project).  </a:t>
            </a:r>
          </a:p>
          <a:p>
            <a:pPr algn="just">
              <a:lnSpc>
                <a:spcPct val="150000"/>
              </a:lnSpc>
            </a:pPr>
            <a:r>
              <a:rPr lang="en-US" sz="2000" dirty="0"/>
              <a:t>Our team’s final app works well, and it meets user requirements and it fulfills the design proposed by the team. </a:t>
            </a:r>
          </a:p>
        </p:txBody>
      </p:sp>
    </p:spTree>
    <p:extLst>
      <p:ext uri="{BB962C8B-B14F-4D97-AF65-F5344CB8AC3E}">
        <p14:creationId xmlns:p14="http://schemas.microsoft.com/office/powerpoint/2010/main" val="3470618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08837" y="52623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eaLnBrk="0" fontAlgn="base" hangingPunct="0">
              <a:spcBef>
                <a:spcPct val="0"/>
              </a:spcBef>
              <a:spcAft>
                <a:spcPct val="0"/>
              </a:spcAft>
            </a:pPr>
            <a:r>
              <a:rPr kumimoji="0" lang="en-US" altLang="en-US" sz="3600" b="0" i="0" u="none" strike="noStrike" cap="none" normalizeH="0" dirty="0">
                <a:ln>
                  <a:noFill/>
                </a:ln>
                <a:solidFill>
                  <a:srgbClr val="212121"/>
                </a:solidFill>
                <a:effectLst/>
                <a:ea typeface="inherit"/>
              </a:rPr>
              <a:t>Basic Project Requirements </a:t>
            </a:r>
            <a:r>
              <a:rPr lang="en-US" altLang="en-US" sz="3600" dirty="0">
                <a:solidFill>
                  <a:srgbClr val="212121"/>
                </a:solidFill>
                <a:ea typeface="inherit"/>
              </a:rPr>
              <a:t>Summary: Usability </a:t>
            </a:r>
            <a:endParaRPr kumimoji="0" lang="en-US" altLang="en-US" sz="3600" b="0" i="0" u="none" strike="noStrike" cap="none" normalizeH="0" baseline="0" dirty="0">
              <a:ln>
                <a:noFill/>
              </a:ln>
              <a:solidFill>
                <a:schemeClr val="tx1"/>
              </a:solidFill>
              <a:effectLst/>
            </a:endParaRPr>
          </a:p>
        </p:txBody>
      </p:sp>
      <p:sp>
        <p:nvSpPr>
          <p:cNvPr id="3" name="Rectangle 2"/>
          <p:cNvSpPr/>
          <p:nvPr/>
        </p:nvSpPr>
        <p:spPr>
          <a:xfrm>
            <a:off x="565826" y="1325826"/>
            <a:ext cx="11095232" cy="3970318"/>
          </a:xfrm>
          <a:prstGeom prst="rect">
            <a:avLst/>
          </a:prstGeom>
        </p:spPr>
        <p:txBody>
          <a:bodyPr wrap="square">
            <a:spAutoFit/>
          </a:bodyPr>
          <a:lstStyle/>
          <a:p>
            <a:pPr marL="285750" lvl="0" indent="-285750" algn="just">
              <a:lnSpc>
                <a:spcPct val="150000"/>
              </a:lnSpc>
              <a:buFont typeface="Arial" panose="020B0604020202020204" pitchFamily="34" charset="0"/>
              <a:buChar char="•"/>
            </a:pPr>
            <a:r>
              <a:rPr lang="en-US" sz="2400" b="1" dirty="0"/>
              <a:t>Usability – Could a user easily understand the app? Was good documentation/help/tutorial provided?</a:t>
            </a:r>
            <a:endParaRPr lang="en-US" sz="2400" b="1" dirty="0">
              <a:solidFill>
                <a:srgbClr val="FF0000"/>
              </a:solidFill>
            </a:endParaRPr>
          </a:p>
          <a:p>
            <a:pPr lvl="0" algn="just">
              <a:lnSpc>
                <a:spcPct val="150000"/>
              </a:lnSpc>
            </a:pPr>
            <a:r>
              <a:rPr lang="en-US" sz="2400" dirty="0"/>
              <a:t>In order to let the end users easily understand and use the app. We have adopted the following strategy: </a:t>
            </a:r>
          </a:p>
          <a:p>
            <a:pPr marL="457200" lvl="0" indent="-457200" algn="just">
              <a:lnSpc>
                <a:spcPct val="150000"/>
              </a:lnSpc>
              <a:buAutoNum type="arabicParenR"/>
            </a:pPr>
            <a:r>
              <a:rPr lang="en-US" sz="2400" dirty="0"/>
              <a:t>We follow the principle of efficient and user-friendly design the interface to report all of birth certificate; </a:t>
            </a:r>
          </a:p>
          <a:p>
            <a:pPr marL="457200" lvl="0" indent="-457200" algn="just">
              <a:lnSpc>
                <a:spcPct val="150000"/>
              </a:lnSpc>
              <a:buAutoNum type="arabicParenR"/>
            </a:pPr>
            <a:r>
              <a:rPr lang="en-US" sz="2400" dirty="0"/>
              <a:t>We offered a very detailed /help/tutorial documentation.</a:t>
            </a:r>
          </a:p>
        </p:txBody>
      </p:sp>
    </p:spTree>
    <p:extLst>
      <p:ext uri="{BB962C8B-B14F-4D97-AF65-F5344CB8AC3E}">
        <p14:creationId xmlns:p14="http://schemas.microsoft.com/office/powerpoint/2010/main" val="4244879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113870" y="508978"/>
            <a:ext cx="10301382"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eaLnBrk="0" fontAlgn="base" hangingPunct="0">
              <a:spcBef>
                <a:spcPct val="0"/>
              </a:spcBef>
              <a:spcAft>
                <a:spcPct val="0"/>
              </a:spcAft>
            </a:pPr>
            <a:r>
              <a:rPr lang="en-US" altLang="en-US" sz="3600" dirty="0">
                <a:solidFill>
                  <a:srgbClr val="212121"/>
                </a:solidFill>
                <a:ea typeface="inherit"/>
              </a:rPr>
              <a:t>Basic Project Requirements Summary: </a:t>
            </a:r>
            <a:r>
              <a:rPr kumimoji="0" lang="en-US" altLang="en-US" sz="3600" b="0" i="0" u="none" strike="noStrike" cap="none" normalizeH="0" dirty="0">
                <a:ln>
                  <a:noFill/>
                </a:ln>
                <a:solidFill>
                  <a:srgbClr val="212121"/>
                </a:solidFill>
                <a:effectLst/>
                <a:ea typeface="inherit"/>
              </a:rPr>
              <a:t>Design</a:t>
            </a:r>
            <a:endParaRPr kumimoji="0" lang="en-US" altLang="en-US" sz="3600" b="0" i="0" u="none" strike="noStrike" cap="none" normalizeH="0" baseline="0" dirty="0">
              <a:ln>
                <a:noFill/>
              </a:ln>
              <a:solidFill>
                <a:schemeClr val="tx1"/>
              </a:solidFill>
              <a:effectLst/>
            </a:endParaRPr>
          </a:p>
        </p:txBody>
      </p:sp>
      <p:sp>
        <p:nvSpPr>
          <p:cNvPr id="3" name="Rectangle 2"/>
          <p:cNvSpPr/>
          <p:nvPr/>
        </p:nvSpPr>
        <p:spPr>
          <a:xfrm>
            <a:off x="513945" y="1301561"/>
            <a:ext cx="11164110" cy="2400657"/>
          </a:xfrm>
          <a:prstGeom prst="rect">
            <a:avLst/>
          </a:prstGeom>
        </p:spPr>
        <p:txBody>
          <a:bodyPr wrap="square">
            <a:spAutoFit/>
          </a:bodyPr>
          <a:lstStyle/>
          <a:p>
            <a:pPr marL="457200" lvl="0" indent="-457200" algn="just">
              <a:buFont typeface="Arial" panose="020B0604020202020204" pitchFamily="34" charset="0"/>
              <a:buChar char="•"/>
            </a:pPr>
            <a:r>
              <a:rPr lang="en-US" sz="2400" b="1" dirty="0"/>
              <a:t> Attractive, user-friendly and easy-to-use user interfaces</a:t>
            </a:r>
          </a:p>
          <a:p>
            <a:pPr marL="515938" algn="just"/>
            <a:r>
              <a:rPr lang="en-US" sz="2400" dirty="0"/>
              <a:t>The interface of our app is attractive as well as user-friendly. You can find a brief introduction of the app by click on “About” in the navigation bar. Birth clerks can fill the form related to facility worksheet very easily. They just need to type the Baby ID and click on “SEARCH”. Then the form will be populated automatically!</a:t>
            </a:r>
          </a:p>
          <a:p>
            <a:pPr algn="just">
              <a:lnSpc>
                <a:spcPct val="150000"/>
              </a:lnSpc>
            </a:pPr>
            <a:endParaRPr lang="en-US" sz="2000" dirty="0"/>
          </a:p>
        </p:txBody>
      </p:sp>
      <p:pic>
        <p:nvPicPr>
          <p:cNvPr id="4" name="Picture 3">
            <a:extLst>
              <a:ext uri="{FF2B5EF4-FFF2-40B4-BE49-F238E27FC236}">
                <a16:creationId xmlns="" xmlns:a16="http://schemas.microsoft.com/office/drawing/2014/main" id="{F3EDACD7-4B18-4F83-A8C2-FDFC109421F5}"/>
              </a:ext>
            </a:extLst>
          </p:cNvPr>
          <p:cNvPicPr>
            <a:picLocks noChangeAspect="1"/>
          </p:cNvPicPr>
          <p:nvPr/>
        </p:nvPicPr>
        <p:blipFill>
          <a:blip r:embed="rId2"/>
          <a:stretch>
            <a:fillRect/>
          </a:stretch>
        </p:blipFill>
        <p:spPr>
          <a:xfrm>
            <a:off x="108155" y="3315587"/>
            <a:ext cx="6301172" cy="3104669"/>
          </a:xfrm>
          <a:prstGeom prst="rect">
            <a:avLst/>
          </a:prstGeom>
        </p:spPr>
      </p:pic>
      <p:pic>
        <p:nvPicPr>
          <p:cNvPr id="5" name="Picture 4">
            <a:extLst>
              <a:ext uri="{FF2B5EF4-FFF2-40B4-BE49-F238E27FC236}">
                <a16:creationId xmlns="" xmlns:a16="http://schemas.microsoft.com/office/drawing/2014/main" id="{62BEC701-2330-4583-BF73-D23BE773E763}"/>
              </a:ext>
            </a:extLst>
          </p:cNvPr>
          <p:cNvPicPr>
            <a:picLocks noChangeAspect="1"/>
          </p:cNvPicPr>
          <p:nvPr/>
        </p:nvPicPr>
        <p:blipFill rotWithShape="1">
          <a:blip r:embed="rId3"/>
          <a:srcRect l="24257" t="1" r="9830" b="16785"/>
          <a:stretch/>
        </p:blipFill>
        <p:spPr>
          <a:xfrm>
            <a:off x="6705599" y="3362030"/>
            <a:ext cx="4972456" cy="3011781"/>
          </a:xfrm>
          <a:prstGeom prst="rect">
            <a:avLst/>
          </a:prstGeom>
        </p:spPr>
      </p:pic>
    </p:spTree>
    <p:extLst>
      <p:ext uri="{BB962C8B-B14F-4D97-AF65-F5344CB8AC3E}">
        <p14:creationId xmlns:p14="http://schemas.microsoft.com/office/powerpoint/2010/main" val="3386000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a:ln>
                  <a:noFill/>
                </a:ln>
                <a:solidFill>
                  <a:srgbClr val="212121"/>
                </a:solidFill>
                <a:effectLst/>
                <a:ea typeface="inherit"/>
              </a:rPr>
              <a:t>Basic Project Requirements </a:t>
            </a:r>
            <a:r>
              <a:rPr lang="en-US" altLang="en-US" sz="3600" dirty="0">
                <a:solidFill>
                  <a:srgbClr val="212121"/>
                </a:solidFill>
                <a:ea typeface="inherit"/>
              </a:rPr>
              <a:t>Summary: Innovation</a:t>
            </a:r>
            <a:endParaRPr kumimoji="0" lang="en-US" altLang="en-US" sz="3600" b="0" i="0" u="none" strike="noStrike" cap="none" normalizeH="0" baseline="0" dirty="0">
              <a:ln>
                <a:noFill/>
              </a:ln>
              <a:solidFill>
                <a:schemeClr val="tx1"/>
              </a:solidFill>
              <a:effectLst/>
            </a:endParaRPr>
          </a:p>
        </p:txBody>
      </p:sp>
      <p:sp>
        <p:nvSpPr>
          <p:cNvPr id="3" name="Rectangle 2"/>
          <p:cNvSpPr/>
          <p:nvPr/>
        </p:nvSpPr>
        <p:spPr>
          <a:xfrm>
            <a:off x="513945" y="1488373"/>
            <a:ext cx="11164110" cy="3785652"/>
          </a:xfrm>
          <a:prstGeom prst="rect">
            <a:avLst/>
          </a:prstGeom>
        </p:spPr>
        <p:txBody>
          <a:bodyPr wrap="square">
            <a:spAutoFit/>
          </a:bodyPr>
          <a:lstStyle/>
          <a:p>
            <a:pPr marL="342900" lvl="0" indent="-342900" algn="just">
              <a:buFont typeface="Arial" panose="020B0604020202020204" pitchFamily="34" charset="0"/>
              <a:buChar char="•"/>
            </a:pPr>
            <a:r>
              <a:rPr lang="en-US" sz="2400" b="1" dirty="0"/>
              <a:t>Innovation – Did the team develop and implement new ideas that aren’t already in common use? Did they bring ideas from other domains into the one they explored?</a:t>
            </a:r>
          </a:p>
          <a:p>
            <a:pPr lvl="0" algn="just"/>
            <a:endParaRPr lang="en-US" sz="2400" dirty="0"/>
          </a:p>
          <a:p>
            <a:pPr algn="just"/>
            <a:r>
              <a:rPr lang="en-US" sz="2400" dirty="0"/>
              <a:t>This web application develops the FHIR resource mappings and birth certificate logic to support a SMART-on-FHIR application for birth certificate clerks. Our website has a very clear and concise interface, which avoids all useless information and make our app more efficient than others. Our application also meets the trend of EHR and fully exploits the advantage of electronic records to facilitate birth registration process. Extracting information from electronic records automatically will also make the birth registration process more accurate and less error-prone. </a:t>
            </a:r>
          </a:p>
        </p:txBody>
      </p:sp>
    </p:spTree>
    <p:extLst>
      <p:ext uri="{BB962C8B-B14F-4D97-AF65-F5344CB8AC3E}">
        <p14:creationId xmlns:p14="http://schemas.microsoft.com/office/powerpoint/2010/main" val="952010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eaLnBrk="0" fontAlgn="base" hangingPunct="0">
              <a:spcAft>
                <a:spcPct val="0"/>
              </a:spcAft>
            </a:pPr>
            <a:r>
              <a:rPr lang="en-US" altLang="zh-CN" sz="3600" dirty="0">
                <a:solidFill>
                  <a:srgbClr val="212121"/>
                </a:solidFill>
                <a:latin typeface="Arial Unicode MS"/>
                <a:ea typeface="inherit"/>
                <a:cs typeface="+mn-cs"/>
              </a:rPr>
              <a:t>Final Gantt Chart</a:t>
            </a:r>
            <a:endParaRPr lang="zh-CN" altLang="en-US" sz="3600" dirty="0">
              <a:solidFill>
                <a:srgbClr val="212121"/>
              </a:solidFill>
              <a:latin typeface="Arial Unicode MS"/>
              <a:ea typeface="inherit"/>
              <a:cs typeface="+mn-cs"/>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 y="2529176"/>
            <a:ext cx="12191450" cy="2141297"/>
          </a:xfrm>
        </p:spPr>
      </p:pic>
    </p:spTree>
    <p:extLst>
      <p:ext uri="{BB962C8B-B14F-4D97-AF65-F5344CB8AC3E}">
        <p14:creationId xmlns:p14="http://schemas.microsoft.com/office/powerpoint/2010/main" val="880649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eaLnBrk="0" fontAlgn="base" hangingPunct="0">
              <a:spcAft>
                <a:spcPct val="0"/>
              </a:spcAft>
            </a:pPr>
            <a:r>
              <a:rPr lang="en-US" altLang="zh-CN" sz="3600" dirty="0">
                <a:solidFill>
                  <a:srgbClr val="212121"/>
                </a:solidFill>
                <a:latin typeface="Arial Unicode MS"/>
                <a:ea typeface="inherit"/>
                <a:cs typeface="+mn-cs"/>
              </a:rPr>
              <a:t>Team member contributions</a:t>
            </a:r>
            <a:endParaRPr lang="zh-CN" altLang="en-US" sz="3600" dirty="0">
              <a:solidFill>
                <a:srgbClr val="212121"/>
              </a:solidFill>
              <a:latin typeface="Arial Unicode MS"/>
              <a:ea typeface="inherit"/>
              <a:cs typeface="+mn-cs"/>
            </a:endParaRPr>
          </a:p>
        </p:txBody>
      </p:sp>
      <p:sp>
        <p:nvSpPr>
          <p:cNvPr id="6" name="Content Placeholder 5"/>
          <p:cNvSpPr>
            <a:spLocks noGrp="1"/>
          </p:cNvSpPr>
          <p:nvPr>
            <p:ph idx="1"/>
          </p:nvPr>
        </p:nvSpPr>
        <p:spPr/>
        <p:txBody>
          <a:bodyPr/>
          <a:lstStyle/>
          <a:p>
            <a:pPr algn="just"/>
            <a:r>
              <a:rPr lang="en-US" altLang="zh-CN" dirty="0"/>
              <a:t>We are very lucky, </a:t>
            </a:r>
            <a:r>
              <a:rPr lang="en-US" altLang="zh-CN" dirty="0" err="1"/>
              <a:t>Xiaoming</a:t>
            </a:r>
            <a:r>
              <a:rPr lang="en-US" altLang="zh-CN" dirty="0"/>
              <a:t> Su, as one of our team’s most important members, taken a considerable amount of work including project design, code writing and debug.  Other team members (Lu Wang, Lei Fang, Dong Li, </a:t>
            </a:r>
            <a:r>
              <a:rPr lang="en-US" altLang="zh-CN" dirty="0" err="1"/>
              <a:t>Xue</a:t>
            </a:r>
            <a:r>
              <a:rPr lang="en-US" altLang="zh-CN" dirty="0"/>
              <a:t> Liang, Bo Lin) are also actively involved in the above work, additionally</a:t>
            </a:r>
            <a:r>
              <a:rPr lang="en-US" altLang="zh-CN"/>
              <a:t>, </a:t>
            </a:r>
            <a:r>
              <a:rPr lang="en-US" altLang="zh-CN" smtClean="0"/>
              <a:t>Lei </a:t>
            </a:r>
            <a:r>
              <a:rPr lang="en-US" altLang="zh-CN" dirty="0"/>
              <a:t>Fang is also responsible for the project management as a project manager (PM). </a:t>
            </a:r>
            <a:endParaRPr lang="zh-CN" altLang="zh-CN" dirty="0"/>
          </a:p>
          <a:p>
            <a:endParaRPr lang="zh-CN" altLang="en-US" sz="3200" dirty="0"/>
          </a:p>
        </p:txBody>
      </p:sp>
    </p:spTree>
    <p:extLst>
      <p:ext uri="{BB962C8B-B14F-4D97-AF65-F5344CB8AC3E}">
        <p14:creationId xmlns:p14="http://schemas.microsoft.com/office/powerpoint/2010/main" val="3015381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635" y="2741396"/>
            <a:ext cx="4590853" cy="1325563"/>
          </a:xfrm>
        </p:spPr>
        <p:txBody>
          <a:bodyPr>
            <a:noAutofit/>
          </a:bodyPr>
          <a:lstStyle/>
          <a:p>
            <a:pPr algn="ctr">
              <a:lnSpc>
                <a:spcPct val="150000"/>
              </a:lnSpc>
            </a:pPr>
            <a:r>
              <a:rPr lang="en-US" sz="6600" b="1" dirty="0"/>
              <a:t>Thank you!</a:t>
            </a:r>
            <a:br>
              <a:rPr lang="en-US" sz="6600" b="1" dirty="0"/>
            </a:br>
            <a:r>
              <a:rPr lang="en-US" sz="4800" dirty="0"/>
              <a:t>-Team </a:t>
            </a:r>
            <a:r>
              <a:rPr lang="en-US" sz="4800" dirty="0" err="1"/>
              <a:t>iHealth</a:t>
            </a:r>
            <a:r>
              <a:rPr lang="en-US" sz="4800" dirty="0"/>
              <a:t/>
            </a:r>
            <a:br>
              <a:rPr lang="en-US" sz="4800" dirty="0"/>
            </a:br>
            <a:endParaRPr lang="en-US" sz="4800" dirty="0"/>
          </a:p>
        </p:txBody>
      </p:sp>
    </p:spTree>
    <p:extLst>
      <p:ext uri="{BB962C8B-B14F-4D97-AF65-F5344CB8AC3E}">
        <p14:creationId xmlns:p14="http://schemas.microsoft.com/office/powerpoint/2010/main" val="809332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3096" y="1460108"/>
            <a:ext cx="8574622" cy="885422"/>
          </a:xfrm>
        </p:spPr>
        <p:txBody>
          <a:bodyPr>
            <a:normAutofit fontScale="90000"/>
          </a:bodyPr>
          <a:lstStyle/>
          <a:p>
            <a:r>
              <a:rPr lang="en-US" dirty="0">
                <a:latin typeface="Calibri" panose="020F0502020204030204" pitchFamily="34" charset="0"/>
                <a:cs typeface="Calibri" panose="020F0502020204030204" pitchFamily="34" charset="0"/>
              </a:rPr>
              <a:t>Birth Certificates on FHIR</a:t>
            </a:r>
          </a:p>
        </p:txBody>
      </p:sp>
      <p:sp>
        <p:nvSpPr>
          <p:cNvPr id="3" name="Subtitle 2"/>
          <p:cNvSpPr>
            <a:spLocks noGrp="1"/>
          </p:cNvSpPr>
          <p:nvPr>
            <p:ph type="subTitle" idx="1"/>
          </p:nvPr>
        </p:nvSpPr>
        <p:spPr>
          <a:xfrm>
            <a:off x="2663096" y="3214540"/>
            <a:ext cx="9528904" cy="1623506"/>
          </a:xfrm>
        </p:spPr>
        <p:txBody>
          <a:bodyPr>
            <a:noAutofit/>
          </a:bodyPr>
          <a:lstStyle/>
          <a:p>
            <a:pPr algn="ctr"/>
            <a:r>
              <a:rPr lang="en-US" altLang="zh-CN" sz="2800" dirty="0" err="1"/>
              <a:t>Xiaoming</a:t>
            </a:r>
            <a:r>
              <a:rPr lang="en-US" altLang="zh-CN" sz="2800" dirty="0"/>
              <a:t> Su, Lu Wang, Lei Fang, Dong Li, </a:t>
            </a:r>
            <a:r>
              <a:rPr lang="en-US" altLang="zh-CN" sz="2800" dirty="0" err="1"/>
              <a:t>Xue</a:t>
            </a:r>
            <a:r>
              <a:rPr lang="en-US" altLang="zh-CN" sz="2800" dirty="0"/>
              <a:t> Liang, Bo Lin </a:t>
            </a:r>
          </a:p>
          <a:p>
            <a:pPr algn="ctr"/>
            <a:r>
              <a:rPr lang="en-US" altLang="zh-CN" sz="2800" dirty="0"/>
              <a:t>Team </a:t>
            </a:r>
            <a:r>
              <a:rPr lang="en-US" altLang="zh-CN" sz="2800" dirty="0" err="1"/>
              <a:t>iHealth</a:t>
            </a:r>
            <a:endParaRPr lang="en-US" altLang="zh-CN" sz="2800" dirty="0"/>
          </a:p>
          <a:p>
            <a:pPr algn="ctr"/>
            <a:r>
              <a:rPr lang="en-US" sz="2800" dirty="0">
                <a:latin typeface="Calibri" panose="020F0502020204030204" pitchFamily="34" charset="0"/>
                <a:cs typeface="Calibri" panose="020F0502020204030204" pitchFamily="34" charset="0"/>
              </a:rPr>
              <a:t>12/01/2017</a:t>
            </a:r>
          </a:p>
        </p:txBody>
      </p:sp>
    </p:spTree>
    <p:extLst>
      <p:ext uri="{BB962C8B-B14F-4D97-AF65-F5344CB8AC3E}">
        <p14:creationId xmlns:p14="http://schemas.microsoft.com/office/powerpoint/2010/main" val="207613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 </a:t>
            </a:r>
            <a:r>
              <a:rPr lang="en-US" sz="3600" dirty="0">
                <a:latin typeface="Arial" panose="020B0604020202020204" pitchFamily="34" charset="0"/>
                <a:ea typeface="Times New Roman" panose="02020603050405020304" pitchFamily="18" charset="0"/>
                <a:cs typeface="Times New Roman" panose="02020603050405020304" pitchFamily="18" charset="0"/>
              </a:rPr>
              <a:t>Research: current problem</a:t>
            </a:r>
            <a:endParaRPr lang="en-US" sz="3600" dirty="0">
              <a:latin typeface="+mn-lt"/>
            </a:endParaRPr>
          </a:p>
        </p:txBody>
      </p:sp>
      <p:sp>
        <p:nvSpPr>
          <p:cNvPr id="3" name="Content Placeholder 2"/>
          <p:cNvSpPr>
            <a:spLocks noGrp="1"/>
          </p:cNvSpPr>
          <p:nvPr>
            <p:ph idx="1"/>
          </p:nvPr>
        </p:nvSpPr>
        <p:spPr>
          <a:xfrm>
            <a:off x="418327" y="1108816"/>
            <a:ext cx="11164073" cy="4922160"/>
          </a:xfrm>
        </p:spPr>
        <p:txBody>
          <a:bodyPr>
            <a:normAutofit fontScale="47500" lnSpcReduction="20000"/>
          </a:bodyPr>
          <a:lstStyle/>
          <a:p>
            <a:pPr algn="just">
              <a:lnSpc>
                <a:spcPct val="150000"/>
              </a:lnSpc>
            </a:pPr>
            <a:r>
              <a:rPr lang="en-US" sz="5100" b="1" dirty="0"/>
              <a:t>Current birth registration problems </a:t>
            </a:r>
          </a:p>
          <a:p>
            <a:pPr marL="0" indent="0" algn="just">
              <a:lnSpc>
                <a:spcPct val="150000"/>
              </a:lnSpc>
              <a:buNone/>
            </a:pPr>
            <a:r>
              <a:rPr lang="en-US" sz="3500" dirty="0"/>
              <a:t>Birth certificate/registration is one of the most important documents. The collection and submission of birth certificate information to state vital statistics agencies is currently the responsibility of birth certificate clerks, typically staff in medical records departments of hospitals. For each birth occurring in a hospital, birth clerks are required to abstract clinical information from the records of both the mother and the newborn. This information is hand-written onto a facility worksheet. A second worksheet, the mother’s worksheet, is completed by the mother and father, if applicable, and contains demographic information about the parents and the desired name of the newborn child. Both worksheets are entered into a web-based form called an electronic birth registration system (EBRS) and submitted to the state health department birth certificate registry. </a:t>
            </a:r>
          </a:p>
          <a:p>
            <a:pPr marL="0" indent="0" algn="just">
              <a:lnSpc>
                <a:spcPct val="150000"/>
              </a:lnSpc>
              <a:buNone/>
            </a:pPr>
            <a:r>
              <a:rPr lang="en-US" sz="3500" dirty="0"/>
              <a:t>This process of manually abstracting information from mother and child records is labor-intensive, time-consuming and error prone, and dates back to the time of paper medical records. Thus, an application to facilitate the birth registration process is high preferred. </a:t>
            </a:r>
          </a:p>
          <a:p>
            <a:pPr algn="just">
              <a:lnSpc>
                <a:spcPct val="150000"/>
              </a:lnSpc>
              <a:buFont typeface="Arial" panose="020B0604020202020204" pitchFamily="34" charset="0"/>
              <a:buChar char="•"/>
            </a:pPr>
            <a:endParaRPr lang="en-US" dirty="0"/>
          </a:p>
          <a:p>
            <a:pPr marL="0" indent="0" algn="just">
              <a:lnSpc>
                <a:spcPct val="150000"/>
              </a:lnSpc>
              <a:buNone/>
            </a:pPr>
            <a:endParaRPr lang="en-US" dirty="0"/>
          </a:p>
          <a:p>
            <a:pPr algn="just"/>
            <a:endParaRPr lang="en-US" dirty="0"/>
          </a:p>
        </p:txBody>
      </p:sp>
    </p:spTree>
    <p:extLst>
      <p:ext uri="{BB962C8B-B14F-4D97-AF65-F5344CB8AC3E}">
        <p14:creationId xmlns:p14="http://schemas.microsoft.com/office/powerpoint/2010/main" val="222379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363" y="468821"/>
            <a:ext cx="4459664" cy="652734"/>
          </a:xfrm>
        </p:spPr>
        <p:txBody>
          <a:bodyPr>
            <a:normAutofit/>
          </a:bodyPr>
          <a:lstStyle/>
          <a:p>
            <a:pPr algn="ctr"/>
            <a:r>
              <a:rPr lang="en-US" sz="3600" b="1" dirty="0">
                <a:latin typeface="+mn-lt"/>
              </a:rPr>
              <a:t>Architectural Diagram</a:t>
            </a:r>
            <a:endParaRPr lang="en-US" sz="3600" dirty="0">
              <a:latin typeface="+mn-lt"/>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989055" y="1053712"/>
            <a:ext cx="8376681" cy="5547067"/>
          </a:xfrm>
          <a:prstGeom prst="rect">
            <a:avLst/>
          </a:prstGeom>
        </p:spPr>
      </p:pic>
      <p:sp>
        <p:nvSpPr>
          <p:cNvPr id="5" name="TextBox 4"/>
          <p:cNvSpPr txBox="1"/>
          <p:nvPr/>
        </p:nvSpPr>
        <p:spPr>
          <a:xfrm>
            <a:off x="8166916" y="6146606"/>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Tree>
    <p:extLst>
      <p:ext uri="{BB962C8B-B14F-4D97-AF65-F5344CB8AC3E}">
        <p14:creationId xmlns:p14="http://schemas.microsoft.com/office/powerpoint/2010/main" val="98183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 </a:t>
            </a:r>
            <a:r>
              <a:rPr lang="en-US" sz="3600" dirty="0">
                <a:latin typeface="Arial" panose="020B0604020202020204" pitchFamily="34" charset="0"/>
                <a:ea typeface="Times New Roman" panose="02020603050405020304" pitchFamily="18" charset="0"/>
                <a:cs typeface="Times New Roman" panose="02020603050405020304" pitchFamily="18" charset="0"/>
              </a:rPr>
              <a:t>Research: end user requirements and solutions</a:t>
            </a:r>
            <a:endParaRPr lang="en-US" sz="3600" dirty="0">
              <a:latin typeface="+mn-lt"/>
            </a:endParaRPr>
          </a:p>
        </p:txBody>
      </p:sp>
      <p:sp>
        <p:nvSpPr>
          <p:cNvPr id="3" name="Content Placeholder 2"/>
          <p:cNvSpPr>
            <a:spLocks noGrp="1"/>
          </p:cNvSpPr>
          <p:nvPr>
            <p:ph idx="1"/>
          </p:nvPr>
        </p:nvSpPr>
        <p:spPr>
          <a:xfrm>
            <a:off x="207390" y="1217325"/>
            <a:ext cx="11287812" cy="4013436"/>
          </a:xfrm>
        </p:spPr>
        <p:txBody>
          <a:bodyPr>
            <a:normAutofit fontScale="70000" lnSpcReduction="20000"/>
          </a:bodyPr>
          <a:lstStyle/>
          <a:p>
            <a:pPr algn="just">
              <a:lnSpc>
                <a:spcPct val="150000"/>
              </a:lnSpc>
              <a:buFont typeface="Arial" panose="020B0604020202020204" pitchFamily="34" charset="0"/>
              <a:buChar char="•"/>
            </a:pPr>
            <a:r>
              <a:rPr lang="en-US" sz="3500" b="1" dirty="0"/>
              <a:t>The end users requirements and our solution </a:t>
            </a:r>
          </a:p>
          <a:p>
            <a:pPr marL="0" indent="0" algn="just">
              <a:lnSpc>
                <a:spcPct val="150000"/>
              </a:lnSpc>
              <a:buNone/>
            </a:pPr>
            <a:r>
              <a:rPr lang="en-US" sz="3500" dirty="0"/>
              <a:t>Our team (</a:t>
            </a:r>
            <a:r>
              <a:rPr lang="en-US" sz="3500" dirty="0" err="1"/>
              <a:t>iHealth</a:t>
            </a:r>
            <a:r>
              <a:rPr lang="en-US" sz="3500" dirty="0"/>
              <a:t>) identified problems thoroughly by interviewing prospective end users to understand their requirements. With the help of Dr. Duncan, our team found a way to overcome this challenge by developing a web-based application: an electronic birth registration system which can abstract clinical information from the records of both the mother and the newborn and submit to the state health department birth certificate registry efficiently and accurately. </a:t>
            </a:r>
          </a:p>
          <a:p>
            <a:pPr algn="just">
              <a:lnSpc>
                <a:spcPct val="150000"/>
              </a:lnSpc>
              <a:buFont typeface="Arial" panose="020B0604020202020204" pitchFamily="34" charset="0"/>
              <a:buChar char="•"/>
            </a:pPr>
            <a:endParaRPr lang="en-US" dirty="0"/>
          </a:p>
          <a:p>
            <a:pPr marL="0" indent="0" algn="just">
              <a:lnSpc>
                <a:spcPct val="150000"/>
              </a:lnSpc>
              <a:buNone/>
            </a:pPr>
            <a:endParaRPr lang="en-US" dirty="0"/>
          </a:p>
          <a:p>
            <a:pPr algn="just"/>
            <a:endParaRPr lang="en-US" dirty="0"/>
          </a:p>
        </p:txBody>
      </p:sp>
    </p:spTree>
    <p:extLst>
      <p:ext uri="{BB962C8B-B14F-4D97-AF65-F5344CB8AC3E}">
        <p14:creationId xmlns:p14="http://schemas.microsoft.com/office/powerpoint/2010/main" val="185198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6212"/>
          </a:xfrm>
        </p:spPr>
        <p:txBody>
          <a:bodyPr>
            <a:normAutofit/>
          </a:bodyPr>
          <a:lstStyle/>
          <a:p>
            <a:pPr algn="ctr"/>
            <a:r>
              <a:rPr lang="en-US" sz="3600" b="1" dirty="0">
                <a:latin typeface="+mn-lt"/>
              </a:rPr>
              <a:t>Overall Project Goals And Objectives</a:t>
            </a:r>
          </a:p>
        </p:txBody>
      </p:sp>
      <p:sp>
        <p:nvSpPr>
          <p:cNvPr id="3" name="Content Placeholder 2"/>
          <p:cNvSpPr>
            <a:spLocks noGrp="1"/>
          </p:cNvSpPr>
          <p:nvPr>
            <p:ph idx="1"/>
          </p:nvPr>
        </p:nvSpPr>
        <p:spPr>
          <a:xfrm>
            <a:off x="838200" y="1098681"/>
            <a:ext cx="10515600" cy="4351338"/>
          </a:xfrm>
        </p:spPr>
        <p:txBody>
          <a:bodyPr/>
          <a:lstStyle/>
          <a:p>
            <a:pPr algn="just">
              <a:lnSpc>
                <a:spcPct val="150000"/>
              </a:lnSpc>
            </a:pPr>
            <a:r>
              <a:rPr lang="en-US" sz="2400" dirty="0"/>
              <a:t>The scope of this project would be to develop the FHIR resource mappings and birth certificate logic to support a SMART-on-FHIR application for birth certificate clerks </a:t>
            </a:r>
          </a:p>
          <a:p>
            <a:endParaRPr lang="en-US" dirty="0"/>
          </a:p>
          <a:p>
            <a:endParaRPr lang="en-US" dirty="0"/>
          </a:p>
        </p:txBody>
      </p:sp>
      <p:grpSp>
        <p:nvGrpSpPr>
          <p:cNvPr id="13" name="Group 12"/>
          <p:cNvGrpSpPr/>
          <p:nvPr/>
        </p:nvGrpSpPr>
        <p:grpSpPr>
          <a:xfrm>
            <a:off x="1002442" y="3262769"/>
            <a:ext cx="6215997" cy="2987202"/>
            <a:chOff x="2763664" y="3115158"/>
            <a:chExt cx="6094648" cy="3240151"/>
          </a:xfrm>
        </p:grpSpPr>
        <p:grpSp>
          <p:nvGrpSpPr>
            <p:cNvPr id="7" name="Group 6"/>
            <p:cNvGrpSpPr/>
            <p:nvPr/>
          </p:nvGrpSpPr>
          <p:grpSpPr>
            <a:xfrm>
              <a:off x="2763664" y="3115158"/>
              <a:ext cx="6094648" cy="3240151"/>
              <a:chOff x="2798748" y="3115158"/>
              <a:chExt cx="6094648" cy="3240151"/>
            </a:xfrm>
          </p:grpSpPr>
          <p:sp>
            <p:nvSpPr>
              <p:cNvPr id="8" name="Freeform 7"/>
              <p:cNvSpPr/>
              <p:nvPr/>
            </p:nvSpPr>
            <p:spPr>
              <a:xfrm>
                <a:off x="2798748" y="3115158"/>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Clerk in the EHR would launch the birth certificate app</a:t>
                </a:r>
              </a:p>
            </p:txBody>
          </p:sp>
          <p:sp>
            <p:nvSpPr>
              <p:cNvPr id="9" name="Oval 8"/>
              <p:cNvSpPr/>
              <p:nvPr/>
            </p:nvSpPr>
            <p:spPr>
              <a:xfrm flipH="1" flipV="1">
                <a:off x="4172337" y="3776481"/>
                <a:ext cx="224663" cy="145143"/>
              </a:xfrm>
              <a:prstGeom prst="ellipse">
                <a:avLst/>
              </a:prstGeom>
              <a:solidFill>
                <a:schemeClr val="accent4"/>
              </a:solidFill>
            </p:spPr>
            <p:style>
              <a:lnRef idx="0">
                <a:schemeClr val="lt1">
                  <a:hueOff val="0"/>
                  <a:satOff val="0"/>
                  <a:lumOff val="0"/>
                  <a:alphaOff val="0"/>
                </a:schemeClr>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881156" y="3115159"/>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App would then fetch the necessary data elements</a:t>
                </a:r>
              </a:p>
            </p:txBody>
          </p:sp>
          <p:sp>
            <p:nvSpPr>
              <p:cNvPr id="11" name="Oval 10"/>
              <p:cNvSpPr/>
              <p:nvPr/>
            </p:nvSpPr>
            <p:spPr>
              <a:xfrm>
                <a:off x="6392579" y="6134651"/>
                <a:ext cx="154454" cy="99599"/>
              </a:xfrm>
              <a:prstGeom prst="ellipse">
                <a:avLst/>
              </a:prstGeom>
              <a:solidFill>
                <a:srgbClr val="3483CD"/>
              </a:solidFill>
            </p:spPr>
            <p:style>
              <a:lnRef idx="0">
                <a:schemeClr val="lt1">
                  <a:hueOff val="0"/>
                  <a:satOff val="0"/>
                  <a:lumOff val="0"/>
                  <a:alphaOff val="0"/>
                </a:schemeClr>
              </a:lnRef>
              <a:fillRef idx="1">
                <a:scrgbClr r="0" g="0" b="0"/>
              </a:fillRef>
              <a:effectRef idx="2">
                <a:schemeClr val="accent4">
                  <a:tint val="50000"/>
                  <a:hueOff val="10788194"/>
                  <a:satOff val="-50206"/>
                  <a:lumOff val="-2202"/>
                  <a:alphaOff val="0"/>
                </a:schemeClr>
              </a:effectRef>
              <a:fontRef idx="minor">
                <a:schemeClr val="lt1">
                  <a:hueOff val="0"/>
                  <a:satOff val="0"/>
                  <a:lumOff val="0"/>
                  <a:alphaOff val="0"/>
                </a:schemeClr>
              </a:fontRef>
            </p:style>
          </p:sp>
          <p:sp>
            <p:nvSpPr>
              <p:cNvPr id="12" name="Left-Right Arrow 11"/>
              <p:cNvSpPr/>
              <p:nvPr/>
            </p:nvSpPr>
            <p:spPr>
              <a:xfrm>
                <a:off x="3020723" y="5707279"/>
                <a:ext cx="5630499" cy="486022"/>
              </a:xfrm>
              <a:prstGeom prst="leftRightArrow">
                <a:avLst/>
              </a:prstGeom>
            </p:spPr>
            <p:style>
              <a:lnRef idx="0">
                <a:schemeClr val="lt1">
                  <a:hueOff val="0"/>
                  <a:satOff val="0"/>
                  <a:lumOff val="0"/>
                  <a:alphaOff val="0"/>
                </a:schemeClr>
              </a:lnRef>
              <a:fillRef idx="3">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grpSp>
        <p:pic>
          <p:nvPicPr>
            <p:cNvPr id="5" name="Picture 4"/>
            <p:cNvPicPr>
              <a:picLocks noChangeAspect="1"/>
            </p:cNvPicPr>
            <p:nvPr/>
          </p:nvPicPr>
          <p:blipFill>
            <a:blip r:embed="rId2"/>
            <a:stretch>
              <a:fillRect/>
            </a:stretch>
          </p:blipFill>
          <p:spPr>
            <a:xfrm>
              <a:off x="6762642" y="3341864"/>
              <a:ext cx="1152084" cy="822917"/>
            </a:xfrm>
            <a:prstGeom prst="rect">
              <a:avLst/>
            </a:prstGeom>
          </p:spPr>
        </p:pic>
        <p:pic>
          <p:nvPicPr>
            <p:cNvPr id="6" name="Picture 5"/>
            <p:cNvPicPr>
              <a:picLocks noChangeAspect="1"/>
            </p:cNvPicPr>
            <p:nvPr/>
          </p:nvPicPr>
          <p:blipFill>
            <a:blip r:embed="rId3"/>
            <a:stretch>
              <a:fillRect/>
            </a:stretch>
          </p:blipFill>
          <p:spPr>
            <a:xfrm>
              <a:off x="3571181" y="3341864"/>
              <a:ext cx="1312707" cy="822917"/>
            </a:xfrm>
            <a:prstGeom prst="rect">
              <a:avLst/>
            </a:prstGeom>
          </p:spPr>
        </p:pic>
      </p:grpSp>
      <p:sp>
        <p:nvSpPr>
          <p:cNvPr id="4" name="Rectangle 3"/>
          <p:cNvSpPr/>
          <p:nvPr/>
        </p:nvSpPr>
        <p:spPr>
          <a:xfrm>
            <a:off x="7423176" y="3144783"/>
            <a:ext cx="4587070" cy="3276282"/>
          </a:xfrm>
          <a:prstGeom prst="rect">
            <a:avLst/>
          </a:prstGeom>
        </p:spPr>
        <p:txBody>
          <a:bodyPr wrap="square">
            <a:spAutoFit/>
          </a:bodyPr>
          <a:lstStyle/>
          <a:p>
            <a:pPr>
              <a:lnSpc>
                <a:spcPct val="150000"/>
              </a:lnSpc>
            </a:pPr>
            <a:r>
              <a:rPr lang="en-US" altLang="zh-CN" sz="2000" dirty="0">
                <a:cs typeface="Calibri" panose="020F0502020204030204" pitchFamily="34" charset="0"/>
              </a:rPr>
              <a:t>Programming</a:t>
            </a:r>
            <a:r>
              <a:rPr lang="zh-CN" altLang="en-US" sz="2000" dirty="0">
                <a:cs typeface="Calibri" panose="020F0502020204030204" pitchFamily="34" charset="0"/>
              </a:rPr>
              <a:t> </a:t>
            </a:r>
            <a:r>
              <a:rPr lang="en-US" altLang="zh-CN" sz="2000" dirty="0">
                <a:cs typeface="Calibri" panose="020F0502020204030204" pitchFamily="34" charset="0"/>
              </a:rPr>
              <a:t>Languages</a:t>
            </a:r>
            <a:endParaRPr lang="en-US" sz="2000" dirty="0">
              <a:cs typeface="Calibri" panose="020F0502020204030204" pitchFamily="34" charset="0"/>
            </a:endParaRPr>
          </a:p>
          <a:p>
            <a:pPr marL="285750" indent="-285750">
              <a:lnSpc>
                <a:spcPct val="150000"/>
              </a:lnSpc>
              <a:buFont typeface="Arial" charset="0"/>
              <a:buChar char="•"/>
            </a:pPr>
            <a:r>
              <a:rPr lang="en-US" sz="2000" dirty="0">
                <a:cs typeface="Calibri" panose="020F0502020204030204" pitchFamily="34" charset="0"/>
              </a:rPr>
              <a:t>Web: HTML, CSS, JavaScript, PHP</a:t>
            </a:r>
          </a:p>
          <a:p>
            <a:pPr marL="285750" indent="-285750">
              <a:lnSpc>
                <a:spcPct val="150000"/>
              </a:lnSpc>
              <a:buFont typeface="Arial" charset="0"/>
              <a:buChar char="•"/>
            </a:pPr>
            <a:r>
              <a:rPr lang="en-US" sz="2000" dirty="0">
                <a:cs typeface="Calibri" panose="020F0502020204030204" pitchFamily="34" charset="0"/>
              </a:rPr>
              <a:t>Database: MySQL</a:t>
            </a:r>
          </a:p>
          <a:p>
            <a:pPr>
              <a:lnSpc>
                <a:spcPct val="150000"/>
              </a:lnSpc>
            </a:pPr>
            <a:r>
              <a:rPr lang="en-US" sz="2000" dirty="0">
                <a:cs typeface="Calibri" panose="020F0502020204030204" pitchFamily="34" charset="0"/>
              </a:rPr>
              <a:t>Docker (3 containers):</a:t>
            </a:r>
          </a:p>
          <a:p>
            <a:pPr marL="342900" indent="-342900">
              <a:lnSpc>
                <a:spcPct val="150000"/>
              </a:lnSpc>
              <a:buFont typeface="Arial" panose="020B0604020202020204" pitchFamily="34" charset="0"/>
              <a:buChar char="•"/>
            </a:pPr>
            <a:r>
              <a:rPr lang="en-US" sz="2000" dirty="0" err="1">
                <a:cs typeface="Calibri" panose="020F0502020204030204" pitchFamily="34" charset="0"/>
              </a:rPr>
              <a:t>Mysql</a:t>
            </a:r>
            <a:endParaRPr lang="en-US" sz="2000" dirty="0">
              <a:cs typeface="Calibri" panose="020F0502020204030204" pitchFamily="34" charset="0"/>
            </a:endParaRPr>
          </a:p>
          <a:p>
            <a:pPr marL="342900" indent="-342900">
              <a:lnSpc>
                <a:spcPct val="150000"/>
              </a:lnSpc>
              <a:buFont typeface="Arial" panose="020B0604020202020204" pitchFamily="34" charset="0"/>
              <a:buChar char="•"/>
            </a:pPr>
            <a:r>
              <a:rPr lang="en-US" sz="2000" dirty="0">
                <a:cs typeface="Calibri" panose="020F0502020204030204" pitchFamily="34" charset="0"/>
              </a:rPr>
              <a:t>Apache-</a:t>
            </a:r>
            <a:r>
              <a:rPr lang="en-US" sz="2000" dirty="0" err="1">
                <a:cs typeface="Calibri" panose="020F0502020204030204" pitchFamily="34" charset="0"/>
              </a:rPr>
              <a:t>php</a:t>
            </a:r>
            <a:endParaRPr lang="en-US" sz="2000" dirty="0">
              <a:cs typeface="Calibri" panose="020F0502020204030204" pitchFamily="34" charset="0"/>
            </a:endParaRPr>
          </a:p>
          <a:p>
            <a:pPr marL="342900" indent="-342900">
              <a:lnSpc>
                <a:spcPct val="150000"/>
              </a:lnSpc>
              <a:buFont typeface="Arial" panose="020B0604020202020204" pitchFamily="34" charset="0"/>
              <a:buChar char="•"/>
            </a:pPr>
            <a:r>
              <a:rPr lang="en-US" sz="2000" dirty="0">
                <a:cs typeface="Calibri" panose="020F0502020204030204" pitchFamily="34" charset="0"/>
              </a:rPr>
              <a:t>FHIR server</a:t>
            </a:r>
          </a:p>
        </p:txBody>
      </p:sp>
    </p:spTree>
    <p:extLst>
      <p:ext uri="{BB962C8B-B14F-4D97-AF65-F5344CB8AC3E}">
        <p14:creationId xmlns:p14="http://schemas.microsoft.com/office/powerpoint/2010/main" val="220113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16" y="1191648"/>
            <a:ext cx="6096000" cy="4928016"/>
          </a:xfrm>
          <a:prstGeom prst="rect">
            <a:avLst/>
          </a:prstGeom>
        </p:spPr>
        <p:txBody>
          <a:bodyPr>
            <a:spAutoFit/>
          </a:bodyPr>
          <a:lstStyle/>
          <a:p>
            <a:pPr>
              <a:lnSpc>
                <a:spcPct val="115000"/>
              </a:lnSpc>
              <a:spcAft>
                <a:spcPts val="1000"/>
              </a:spcAft>
            </a:pPr>
            <a:r>
              <a:rPr lang="en-US" sz="2400" dirty="0">
                <a:ea typeface="Calibri" charset="0"/>
                <a:cs typeface="Times New Roman" charset="0"/>
              </a:rPr>
              <a:t>Steps:</a:t>
            </a:r>
          </a:p>
          <a:p>
            <a:pPr marL="342900" marR="0" lvl="0" indent="-342900" algn="just">
              <a:lnSpc>
                <a:spcPct val="115000"/>
              </a:lnSpc>
              <a:spcBef>
                <a:spcPts val="0"/>
              </a:spcBef>
              <a:spcAft>
                <a:spcPts val="0"/>
              </a:spcAft>
              <a:buFont typeface="+mj-lt"/>
              <a:buAutoNum type="arabicPeriod"/>
            </a:pPr>
            <a:r>
              <a:rPr lang="en-US" sz="2200" dirty="0">
                <a:ea typeface="Calibri" charset="0"/>
                <a:cs typeface="Times New Roman" charset="0"/>
              </a:rPr>
              <a:t>Choose a subset of birth certificate information after reviewing the standard birth certificate.</a:t>
            </a:r>
          </a:p>
          <a:p>
            <a:pPr marL="342900" marR="0" lvl="0" indent="-342900" algn="just">
              <a:lnSpc>
                <a:spcPct val="115000"/>
              </a:lnSpc>
              <a:spcBef>
                <a:spcPts val="0"/>
              </a:spcBef>
              <a:spcAft>
                <a:spcPts val="0"/>
              </a:spcAft>
              <a:buFont typeface="+mj-lt"/>
              <a:buAutoNum type="arabicPeriod"/>
            </a:pPr>
            <a:r>
              <a:rPr lang="en-US" sz="2200" dirty="0">
                <a:ea typeface="Calibri" charset="0"/>
                <a:cs typeface="Times New Roman" charset="0"/>
              </a:rPr>
              <a:t>Map birth certificate data elements for each discrete subset identified in (1) to FHIR resource definitions.</a:t>
            </a:r>
          </a:p>
          <a:p>
            <a:pPr marL="342900" marR="0" lvl="0" indent="-342900" algn="just">
              <a:lnSpc>
                <a:spcPct val="115000"/>
              </a:lnSpc>
              <a:spcBef>
                <a:spcPts val="0"/>
              </a:spcBef>
              <a:spcAft>
                <a:spcPts val="0"/>
              </a:spcAft>
              <a:buFont typeface="+mj-lt"/>
              <a:buAutoNum type="arabicPeriod"/>
            </a:pPr>
            <a:r>
              <a:rPr lang="en-US" sz="2200" dirty="0">
                <a:ea typeface="Calibri" charset="0"/>
                <a:cs typeface="Times New Roman" charset="0"/>
              </a:rPr>
              <a:t>Develop logic for the application to translate EHR values to birth certificate values. </a:t>
            </a:r>
          </a:p>
          <a:p>
            <a:pPr marL="342900" marR="0" lvl="0" indent="-342900" algn="just">
              <a:lnSpc>
                <a:spcPct val="115000"/>
              </a:lnSpc>
              <a:spcBef>
                <a:spcPts val="0"/>
              </a:spcBef>
              <a:spcAft>
                <a:spcPts val="0"/>
              </a:spcAft>
              <a:buFont typeface="+mj-lt"/>
              <a:buAutoNum type="arabicPeriod"/>
            </a:pPr>
            <a:r>
              <a:rPr lang="en-US" sz="2200" dirty="0">
                <a:ea typeface="Calibri" charset="0"/>
                <a:cs typeface="Times New Roman" charset="0"/>
              </a:rPr>
              <a:t>Develop a SMART-on-FHIR module with logic specific to the subset that will either pre-populate the birth form or otherwise provide the birth clerk with decision support.</a:t>
            </a:r>
            <a:endParaRPr lang="en-US" sz="2200" dirty="0">
              <a:effectLst/>
              <a:ea typeface="Calibri" charset="0"/>
              <a:cs typeface="Times New Roman" charset="0"/>
            </a:endParaRPr>
          </a:p>
        </p:txBody>
      </p:sp>
      <p:pic>
        <p:nvPicPr>
          <p:cNvPr id="5" name="Picture 4"/>
          <p:cNvPicPr/>
          <p:nvPr/>
        </p:nvPicPr>
        <p:blipFill>
          <a:blip r:embed="rId2"/>
          <a:stretch>
            <a:fillRect/>
          </a:stretch>
        </p:blipFill>
        <p:spPr>
          <a:xfrm>
            <a:off x="6177797" y="1618584"/>
            <a:ext cx="5943600" cy="3824605"/>
          </a:xfrm>
          <a:prstGeom prst="rect">
            <a:avLst/>
          </a:prstGeom>
        </p:spPr>
      </p:pic>
      <p:sp>
        <p:nvSpPr>
          <p:cNvPr id="6" name="TextBox 5"/>
          <p:cNvSpPr txBox="1"/>
          <p:nvPr/>
        </p:nvSpPr>
        <p:spPr>
          <a:xfrm>
            <a:off x="8751377" y="6331272"/>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
        <p:nvSpPr>
          <p:cNvPr id="3" name="TextBox 2"/>
          <p:cNvSpPr txBox="1"/>
          <p:nvPr/>
        </p:nvSpPr>
        <p:spPr>
          <a:xfrm>
            <a:off x="4437080" y="346149"/>
            <a:ext cx="3783093" cy="707886"/>
          </a:xfrm>
          <a:prstGeom prst="rect">
            <a:avLst/>
          </a:prstGeom>
          <a:noFill/>
        </p:spPr>
        <p:txBody>
          <a:bodyPr wrap="square" rtlCol="0">
            <a:spAutoFit/>
          </a:bodyPr>
          <a:lstStyle/>
          <a:p>
            <a:r>
              <a:rPr lang="en-US" sz="4000" dirty="0"/>
              <a:t>Project Overview </a:t>
            </a:r>
          </a:p>
        </p:txBody>
      </p:sp>
    </p:spTree>
    <p:extLst>
      <p:ext uri="{BB962C8B-B14F-4D97-AF65-F5344CB8AC3E}">
        <p14:creationId xmlns:p14="http://schemas.microsoft.com/office/powerpoint/2010/main" val="127118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76"/>
          </a:xfrm>
        </p:spPr>
        <p:txBody>
          <a:bodyPr>
            <a:normAutofit/>
          </a:bodyPr>
          <a:lstStyle/>
          <a:p>
            <a:pPr algn="ctr"/>
            <a:r>
              <a:rPr lang="en-US" dirty="0">
                <a:latin typeface="Calibri" panose="020F0502020204030204" pitchFamily="34" charset="0"/>
                <a:cs typeface="Calibri" panose="020F0502020204030204" pitchFamily="34" charset="0"/>
              </a:rPr>
              <a:t>Final Application General Workflow</a:t>
            </a:r>
          </a:p>
        </p:txBody>
      </p:sp>
      <p:pic>
        <p:nvPicPr>
          <p:cNvPr id="10" name="Picture 9">
            <a:extLst>
              <a:ext uri="{FF2B5EF4-FFF2-40B4-BE49-F238E27FC236}">
                <a16:creationId xmlns="" xmlns:a16="http://schemas.microsoft.com/office/drawing/2014/main" id="{AC6D115C-D3BD-45D6-8567-E2EBD11170DA}"/>
              </a:ext>
            </a:extLst>
          </p:cNvPr>
          <p:cNvPicPr>
            <a:picLocks noChangeAspect="1"/>
          </p:cNvPicPr>
          <p:nvPr/>
        </p:nvPicPr>
        <p:blipFill rotWithShape="1">
          <a:blip r:embed="rId2"/>
          <a:srcRect l="28203" t="48763" r="20937" b="11251"/>
          <a:stretch/>
        </p:blipFill>
        <p:spPr>
          <a:xfrm>
            <a:off x="530425" y="1548882"/>
            <a:ext cx="10823375" cy="4786603"/>
          </a:xfrm>
          <a:prstGeom prst="rect">
            <a:avLst/>
          </a:prstGeom>
        </p:spPr>
      </p:pic>
      <p:pic>
        <p:nvPicPr>
          <p:cNvPr id="11" name="Picture 10">
            <a:extLst>
              <a:ext uri="{FF2B5EF4-FFF2-40B4-BE49-F238E27FC236}">
                <a16:creationId xmlns="" xmlns:a16="http://schemas.microsoft.com/office/drawing/2014/main" id="{5F7DFAE0-7203-4A34-A8B9-14D4C1EF67C9}"/>
              </a:ext>
            </a:extLst>
          </p:cNvPr>
          <p:cNvPicPr>
            <a:picLocks noChangeAspect="1"/>
          </p:cNvPicPr>
          <p:nvPr/>
        </p:nvPicPr>
        <p:blipFill rotWithShape="1">
          <a:blip r:embed="rId3"/>
          <a:srcRect l="32400" t="30848" r="19491" b="22368"/>
          <a:stretch/>
        </p:blipFill>
        <p:spPr>
          <a:xfrm>
            <a:off x="1056056" y="3349689"/>
            <a:ext cx="5458408" cy="2985796"/>
          </a:xfrm>
          <a:prstGeom prst="rect">
            <a:avLst/>
          </a:prstGeom>
        </p:spPr>
      </p:pic>
    </p:spTree>
    <p:extLst>
      <p:ext uri="{BB962C8B-B14F-4D97-AF65-F5344CB8AC3E}">
        <p14:creationId xmlns:p14="http://schemas.microsoft.com/office/powerpoint/2010/main" val="1977193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7151" y="404294"/>
            <a:ext cx="6897120" cy="1050512"/>
          </a:xfrm>
        </p:spPr>
        <p:txBody>
          <a:bodyPr>
            <a:normAutofit fontScale="90000"/>
          </a:bodyPr>
          <a:lstStyle/>
          <a:p>
            <a:r>
              <a:rPr lang="en-US" dirty="0">
                <a:latin typeface="+mn-lt"/>
              </a:rPr>
              <a:t>Full Application Demonstration</a:t>
            </a:r>
          </a:p>
        </p:txBody>
      </p:sp>
      <p:sp>
        <p:nvSpPr>
          <p:cNvPr id="2" name="Rectangle 1"/>
          <p:cNvSpPr/>
          <p:nvPr/>
        </p:nvSpPr>
        <p:spPr>
          <a:xfrm>
            <a:off x="515566" y="3105835"/>
            <a:ext cx="11546732" cy="461665"/>
          </a:xfrm>
          <a:prstGeom prst="rect">
            <a:avLst/>
          </a:prstGeom>
        </p:spPr>
        <p:txBody>
          <a:bodyPr wrap="square">
            <a:spAutoFit/>
          </a:bodyPr>
          <a:lstStyle/>
          <a:p>
            <a:r>
              <a:rPr lang="en-US" sz="2400" dirty="0">
                <a:hlinkClick r:id="rId2"/>
              </a:rPr>
              <a:t>https://drive.google.com/file/d/1IFiLomloQ5yXUGN6_qIEjBbw753DcRT9/view?usp=sharing</a:t>
            </a:r>
            <a:r>
              <a:rPr lang="en-US" sz="2400" dirty="0"/>
              <a:t> </a:t>
            </a:r>
          </a:p>
        </p:txBody>
      </p:sp>
      <p:sp>
        <p:nvSpPr>
          <p:cNvPr id="3" name="Rectangle 2"/>
          <p:cNvSpPr/>
          <p:nvPr/>
        </p:nvSpPr>
        <p:spPr>
          <a:xfrm>
            <a:off x="515566" y="1602194"/>
            <a:ext cx="10844860" cy="830997"/>
          </a:xfrm>
          <a:prstGeom prst="rect">
            <a:avLst/>
          </a:prstGeom>
        </p:spPr>
        <p:txBody>
          <a:bodyPr wrap="square">
            <a:spAutoFit/>
          </a:bodyPr>
          <a:lstStyle/>
          <a:p>
            <a:r>
              <a:rPr lang="en-US" sz="2400" dirty="0"/>
              <a:t>A </a:t>
            </a:r>
            <a:r>
              <a:rPr lang="en-US" altLang="zh-CN" sz="2400" dirty="0"/>
              <a:t>3 minutes and 47 seconds </a:t>
            </a:r>
            <a:r>
              <a:rPr lang="en-US" altLang="zh-CN" sz="2400"/>
              <a:t>full</a:t>
            </a:r>
            <a:r>
              <a:rPr lang="en-US" sz="2400"/>
              <a:t> functions demonstration</a:t>
            </a:r>
            <a:r>
              <a:rPr lang="en-US" altLang="zh-CN" sz="2400"/>
              <a:t> </a:t>
            </a:r>
            <a:r>
              <a:rPr lang="en-US" altLang="zh-CN" sz="2400" dirty="0"/>
              <a:t>about our Web-based Birth Certificates on FHIR apps can be reviewed at the following website </a:t>
            </a:r>
            <a:endParaRPr lang="en-US" sz="2400" dirty="0"/>
          </a:p>
        </p:txBody>
      </p:sp>
    </p:spTree>
    <p:extLst>
      <p:ext uri="{BB962C8B-B14F-4D97-AF65-F5344CB8AC3E}">
        <p14:creationId xmlns:p14="http://schemas.microsoft.com/office/powerpoint/2010/main" val="15409809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2678</TotalTime>
  <Words>1006</Words>
  <Application>Microsoft Office PowerPoint</Application>
  <PresentationFormat>Widescreen</PresentationFormat>
  <Paragraphs>61</Paragraphs>
  <Slides>16</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Arial Unicode MS</vt:lpstr>
      <vt:lpstr>DengXian</vt:lpstr>
      <vt:lpstr>inherit</vt:lpstr>
      <vt:lpstr>华文楷体</vt:lpstr>
      <vt:lpstr>宋体</vt:lpstr>
      <vt:lpstr>Arial</vt:lpstr>
      <vt:lpstr>Calibri</vt:lpstr>
      <vt:lpstr>Calibri Light</vt:lpstr>
      <vt:lpstr>Corbel</vt:lpstr>
      <vt:lpstr>Times New Roman</vt:lpstr>
      <vt:lpstr>2_Parallax</vt:lpstr>
      <vt:lpstr>Office Theme</vt:lpstr>
      <vt:lpstr>PowerPoint Presentation</vt:lpstr>
      <vt:lpstr>Birth Certificates on FHIR</vt:lpstr>
      <vt:lpstr> Research: current problem</vt:lpstr>
      <vt:lpstr>Architectural Diagram</vt:lpstr>
      <vt:lpstr> Research: end user requirements and solutions</vt:lpstr>
      <vt:lpstr>Overall Project Goals And Objectives</vt:lpstr>
      <vt:lpstr>PowerPoint Presentation</vt:lpstr>
      <vt:lpstr>Final Application General Workflow</vt:lpstr>
      <vt:lpstr>Full Application Demonstration</vt:lpstr>
      <vt:lpstr>PowerPoint Presentation</vt:lpstr>
      <vt:lpstr>PowerPoint Presentation</vt:lpstr>
      <vt:lpstr>PowerPoint Presentation</vt:lpstr>
      <vt:lpstr>PowerPoint Presentation</vt:lpstr>
      <vt:lpstr>Final Gantt Chart</vt:lpstr>
      <vt:lpstr>Team member contributions</vt:lpstr>
      <vt:lpstr>Thank you! -Team iHealth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 Certificates on FHIR</dc:title>
  <dc:creator>Lu Wang</dc:creator>
  <cp:lastModifiedBy>Administrator</cp:lastModifiedBy>
  <cp:revision>195</cp:revision>
  <dcterms:created xsi:type="dcterms:W3CDTF">2017-09-30T01:45:00Z</dcterms:created>
  <dcterms:modified xsi:type="dcterms:W3CDTF">2017-12-03T23:40:28Z</dcterms:modified>
</cp:coreProperties>
</file>